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</p:sldIdLst>
  <p:sldSz cx="9144000" cy="6858000" type="screen4x3"/>
  <p:notesSz cx="6735763" cy="9799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40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BA8CF-5398-4066-8F1A-AD72D7C36C88}" type="datetimeFigureOut">
              <a:rPr lang="ru-RU" smtClean="0"/>
              <a:pPr/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68F8C-D851-4AF2-9931-CE9B3CA553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BA8CF-5398-4066-8F1A-AD72D7C36C88}" type="datetimeFigureOut">
              <a:rPr lang="ru-RU" smtClean="0"/>
              <a:pPr/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68F8C-D851-4AF2-9931-CE9B3CA553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BA8CF-5398-4066-8F1A-AD72D7C36C88}" type="datetimeFigureOut">
              <a:rPr lang="ru-RU" smtClean="0"/>
              <a:pPr/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68F8C-D851-4AF2-9931-CE9B3CA553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BA8CF-5398-4066-8F1A-AD72D7C36C88}" type="datetimeFigureOut">
              <a:rPr lang="ru-RU" smtClean="0"/>
              <a:pPr/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68F8C-D851-4AF2-9931-CE9B3CA553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BA8CF-5398-4066-8F1A-AD72D7C36C88}" type="datetimeFigureOut">
              <a:rPr lang="ru-RU" smtClean="0"/>
              <a:pPr/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68F8C-D851-4AF2-9931-CE9B3CA553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BA8CF-5398-4066-8F1A-AD72D7C36C88}" type="datetimeFigureOut">
              <a:rPr lang="ru-RU" smtClean="0"/>
              <a:pPr/>
              <a:t>27.11.2018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68F8C-D851-4AF2-9931-CE9B3CA553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BA8CF-5398-4066-8F1A-AD72D7C36C88}" type="datetimeFigureOut">
              <a:rPr lang="ru-RU" smtClean="0"/>
              <a:pPr/>
              <a:t>27.11.2018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68F8C-D851-4AF2-9931-CE9B3CA553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BA8CF-5398-4066-8F1A-AD72D7C36C88}" type="datetimeFigureOut">
              <a:rPr lang="ru-RU" smtClean="0"/>
              <a:pPr/>
              <a:t>27.11.2018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68F8C-D851-4AF2-9931-CE9B3CA553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BA8CF-5398-4066-8F1A-AD72D7C36C88}" type="datetimeFigureOut">
              <a:rPr lang="ru-RU" smtClean="0"/>
              <a:pPr/>
              <a:t>27.11.2018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68F8C-D851-4AF2-9931-CE9B3CA553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BA8CF-5398-4066-8F1A-AD72D7C36C88}" type="datetimeFigureOut">
              <a:rPr lang="ru-RU" smtClean="0"/>
              <a:pPr/>
              <a:t>27.11.2018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68F8C-D851-4AF2-9931-CE9B3CA553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BA8CF-5398-4066-8F1A-AD72D7C36C88}" type="datetimeFigureOut">
              <a:rPr lang="ru-RU" smtClean="0"/>
              <a:pPr/>
              <a:t>27.11.2018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68F8C-D851-4AF2-9931-CE9B3CA553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2BA8CF-5398-4066-8F1A-AD72D7C36C88}" type="datetimeFigureOut">
              <a:rPr lang="ru-RU" smtClean="0"/>
              <a:pPr/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68F8C-D851-4AF2-9931-CE9B3CA553D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42919"/>
            <a:ext cx="7772400" cy="1000131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dirty="0" smtClean="0"/>
              <a:t> ГБУЗ РК «Республиканский  медицинский  информационно- аналитический центр»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928802"/>
            <a:ext cx="6400800" cy="1000132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</a:rPr>
              <a:t>ПАМЯТКА 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5800" y="2928934"/>
            <a:ext cx="7886728" cy="323637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По урегулированию конфликта  интересов, возникших при исполнении  служебных обязанностей</a:t>
            </a:r>
          </a:p>
          <a:p>
            <a:pPr algn="ctr"/>
            <a:endParaRPr lang="ru-RU" sz="2800" dirty="0"/>
          </a:p>
          <a:p>
            <a:pPr algn="ctr"/>
            <a:endParaRPr lang="ru-RU" sz="2800" dirty="0" smtClean="0"/>
          </a:p>
          <a:p>
            <a:pPr algn="ctr"/>
            <a:r>
              <a:rPr lang="ru-RU" dirty="0" smtClean="0"/>
              <a:t>Сыктывкар 2018 год 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50006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3200" b="1" i="1" dirty="0" smtClean="0">
                <a:solidFill>
                  <a:srgbClr val="FF0000"/>
                </a:solidFill>
              </a:rPr>
              <a:t>Ситуация  №1</a:t>
            </a:r>
            <a:endParaRPr lang="ru-RU" sz="3200" b="1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03555"/>
            <a:ext cx="8186766" cy="1749382"/>
          </a:xfr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Директор, заместитель  директора, руководитель  структурного подразделения находятся  в близком родстве или свойстве  с работником, который является  подконтрольным или  подчиненным  специалистом  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с двумя скругленными противолежащими углами 13"/>
          <p:cNvSpPr/>
          <p:nvPr/>
        </p:nvSpPr>
        <p:spPr>
          <a:xfrm>
            <a:off x="533628" y="3557208"/>
            <a:ext cx="8171493" cy="1789383"/>
          </a:xfrm>
          <a:prstGeom prst="round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smtClean="0"/>
              <a:t>Работник или  должностное  лицо должны подать уведомление  о  возникновении личной заинтересованности, которая  приводит или  может привести к конфликту  интересов  </a:t>
            </a:r>
            <a:endParaRPr lang="ru-RU" sz="2000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63433" y="5929958"/>
            <a:ext cx="8017134" cy="93781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chemeClr val="tx1"/>
                </a:solidFill>
              </a:rPr>
              <a:t>Заседание  </a:t>
            </a:r>
            <a:r>
              <a:rPr lang="ru-RU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комиссии по 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соблюдению требований к служебному поведению  и урегулированию  конфликта интересов ГБУЗ РК «РМИАЦ</a:t>
            </a:r>
            <a:r>
              <a:rPr lang="ru-RU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0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4427985" y="3021452"/>
            <a:ext cx="238970" cy="3788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4427985" y="5437227"/>
            <a:ext cx="240727" cy="39033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2071" y="469777"/>
            <a:ext cx="8229600" cy="70783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 Ситуация  № 2 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7757"/>
          </a:xfrm>
        </p:spPr>
        <p:txBody>
          <a:bodyPr/>
          <a:lstStyle/>
          <a:p>
            <a:pPr lvl="3"/>
            <a:endParaRPr lang="ru-RU" dirty="0"/>
          </a:p>
        </p:txBody>
      </p:sp>
      <p:sp>
        <p:nvSpPr>
          <p:cNvPr id="14" name="Выноска со стрелкой вниз 13"/>
          <p:cNvSpPr/>
          <p:nvPr/>
        </p:nvSpPr>
        <p:spPr>
          <a:xfrm>
            <a:off x="302836" y="1284683"/>
            <a:ext cx="8383962" cy="2286221"/>
          </a:xfrm>
          <a:prstGeom prst="downArrowCallou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ysClr val="windowText" lastClr="000000"/>
                </a:solidFill>
              </a:rPr>
              <a:t>Работник </a:t>
            </a:r>
            <a:r>
              <a:rPr lang="ru-RU" sz="2000" i="1" dirty="0" smtClean="0">
                <a:solidFill>
                  <a:sysClr val="windowText" lastClr="000000"/>
                </a:solidFill>
              </a:rPr>
              <a:t>РМИАЦ   находится в близком родстве или свойстве со специалистом, принимающим решение  о предоставлении субсидий на  реализацию  государственных программ, государственных  заданий  или  со специалистом, принимающим  отчет  о целевом использовании бюджетных средств </a:t>
            </a:r>
            <a:endParaRPr lang="ru-RU" sz="2000" i="1" dirty="0">
              <a:solidFill>
                <a:sysClr val="windowText" lastClr="000000"/>
              </a:solidFill>
            </a:endParaRPr>
          </a:p>
        </p:txBody>
      </p:sp>
      <p:sp>
        <p:nvSpPr>
          <p:cNvPr id="16" name="Выноска со стрелкой вниз 15"/>
          <p:cNvSpPr/>
          <p:nvPr/>
        </p:nvSpPr>
        <p:spPr>
          <a:xfrm>
            <a:off x="457199" y="3446479"/>
            <a:ext cx="8229599" cy="1782722"/>
          </a:xfrm>
          <a:prstGeom prst="downArrowCallou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1"/>
                </a:solidFill>
              </a:rPr>
              <a:t>Работник</a:t>
            </a:r>
            <a:r>
              <a:rPr lang="ru-RU" sz="2000" i="1" dirty="0">
                <a:solidFill>
                  <a:schemeClr val="tx1"/>
                </a:solidFill>
              </a:rPr>
              <a:t> </a:t>
            </a:r>
            <a:r>
              <a:rPr lang="ru-RU" sz="2000" i="1" dirty="0" smtClean="0">
                <a:solidFill>
                  <a:schemeClr val="tx1"/>
                </a:solidFill>
              </a:rPr>
              <a:t>должен </a:t>
            </a:r>
            <a:r>
              <a:rPr lang="ru-RU" sz="2000" i="1" dirty="0">
                <a:solidFill>
                  <a:schemeClr val="tx1"/>
                </a:solidFill>
              </a:rPr>
              <a:t>подать уведомление  о  возникновении личной заинтересованности, которая  приводит или  может привести к конфликту  интересов 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57198" y="5229201"/>
            <a:ext cx="8229600" cy="11304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i="1" dirty="0">
                <a:solidFill>
                  <a:schemeClr val="tx1"/>
                </a:solidFill>
              </a:rPr>
              <a:t>Заседание  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комиссии по соблюдению требований к служебному поведению  и урегулированию  конфликта интересов ГБУЗ РК «РМИАЦ»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rgbClr val="C00000"/>
                </a:solidFill>
              </a:rPr>
              <a:t/>
            </a:r>
            <a:br>
              <a:rPr lang="ru-RU" sz="3100" b="1" dirty="0" smtClean="0">
                <a:solidFill>
                  <a:srgbClr val="C00000"/>
                </a:solidFill>
              </a:rPr>
            </a:br>
            <a:r>
              <a:rPr lang="ru-RU" sz="3100" b="1" dirty="0" smtClean="0">
                <a:solidFill>
                  <a:srgbClr val="C00000"/>
                </a:solidFill>
              </a:rPr>
              <a:t> Ситуация № 3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9"/>
            <a:ext cx="8229600" cy="1751251"/>
          </a:xfrm>
          <a:solidFill>
            <a:schemeClr val="accent3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  проверяющего (надзорного) органа, осуществляющий  проверку  РМИАЦ,  находится в  родстве  или свойстве с  работником, выполняющим  трудовые функции,   связанные 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объектом проверки </a:t>
            </a:r>
            <a:endParaRPr lang="ru-RU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46648" y="3524068"/>
            <a:ext cx="8229600" cy="115863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i="1" dirty="0">
                <a:solidFill>
                  <a:schemeClr val="tx1"/>
                </a:solidFill>
              </a:rPr>
              <a:t>Работник или  должностное  лицо должны подать уведомление  о  возникновении личной заинтересованности, которая  приводит или  может привести к конфликту  интересов 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48636" y="5134132"/>
            <a:ext cx="8229600" cy="90285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i="1" dirty="0">
                <a:solidFill>
                  <a:schemeClr val="tx1"/>
                </a:solidFill>
              </a:rPr>
              <a:t>Заседание  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комиссии по соблюдению требований к служебному поведению  и урегулированию  конфликта интересов ГБУЗ РК «РМИАЦ»</a:t>
            </a:r>
          </a:p>
        </p:txBody>
      </p:sp>
      <p:sp>
        <p:nvSpPr>
          <p:cNvPr id="7" name="Стрелка вниз 6"/>
          <p:cNvSpPr/>
          <p:nvPr/>
        </p:nvSpPr>
        <p:spPr>
          <a:xfrm flipH="1">
            <a:off x="4650069" y="3099063"/>
            <a:ext cx="196595" cy="3794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4594859" y="4702084"/>
            <a:ext cx="265172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rgbClr val="FF0000"/>
                </a:solidFill>
              </a:rPr>
              <a:t/>
            </a:r>
            <a:br>
              <a:rPr lang="ru-RU" sz="3100" b="1" dirty="0" smtClean="0">
                <a:solidFill>
                  <a:srgbClr val="FF0000"/>
                </a:solidFill>
              </a:rPr>
            </a:br>
            <a:r>
              <a:rPr lang="ru-RU" sz="3100" b="1" dirty="0" smtClean="0">
                <a:solidFill>
                  <a:srgbClr val="FF0000"/>
                </a:solidFill>
              </a:rPr>
              <a:t>Ситуация  № 4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78657" y="1581154"/>
            <a:ext cx="8229600" cy="156247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i="1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Председатель  закупочной комиссии, контрактный управляющий  </a:t>
            </a:r>
            <a:r>
              <a:rPr lang="ru-RU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находятся в  близком родстве   или  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свойстве </a:t>
            </a:r>
            <a:r>
              <a:rPr lang="ru-RU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 участниками закупочной  процедуры</a:t>
            </a:r>
            <a:endParaRPr lang="ru-RU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7200" y="3717032"/>
            <a:ext cx="8205544" cy="914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i="1" dirty="0">
                <a:solidFill>
                  <a:schemeClr val="tx1"/>
                </a:solidFill>
              </a:rPr>
              <a:t>Работник </a:t>
            </a:r>
            <a:r>
              <a:rPr lang="ru-RU" sz="2000" i="1" dirty="0" smtClean="0">
                <a:solidFill>
                  <a:schemeClr val="tx1"/>
                </a:solidFill>
              </a:rPr>
              <a:t>должны </a:t>
            </a:r>
            <a:r>
              <a:rPr lang="ru-RU" sz="2000" i="1" dirty="0">
                <a:solidFill>
                  <a:schemeClr val="tx1"/>
                </a:solidFill>
              </a:rPr>
              <a:t>подать уведомление  о  возникновении личной заинтересованности, которая  приводит или  может привести к конфликту  интересов 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57200" y="5204838"/>
            <a:ext cx="8205544" cy="122679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i="1" dirty="0">
                <a:solidFill>
                  <a:schemeClr val="tx1"/>
                </a:solidFill>
              </a:rPr>
              <a:t>Заседание  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комиссии по соблюдению требований к служебному поведению  и урегулированию  конфликта интересов ГБУЗ РК «РМИАЦ»</a:t>
            </a:r>
          </a:p>
        </p:txBody>
      </p:sp>
      <p:sp>
        <p:nvSpPr>
          <p:cNvPr id="8" name="Стрелка вниз 7"/>
          <p:cNvSpPr/>
          <p:nvPr/>
        </p:nvSpPr>
        <p:spPr>
          <a:xfrm>
            <a:off x="4211960" y="3143626"/>
            <a:ext cx="216024" cy="4293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4319972" y="4706098"/>
            <a:ext cx="131988" cy="453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971600" y="332656"/>
            <a:ext cx="7488832" cy="100811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ysClr val="windowText" lastClr="000000"/>
                </a:solidFill>
              </a:rPr>
              <a:t>Лица, стоящие в близком  родстве </a:t>
            </a:r>
          </a:p>
          <a:p>
            <a:pPr algn="ctr"/>
            <a:r>
              <a:rPr lang="ru-RU" sz="2000" dirty="0" smtClean="0">
                <a:solidFill>
                  <a:sysClr val="windowText" lastClr="000000"/>
                </a:solidFill>
              </a:rPr>
              <a:t>или свойстве  с работником </a:t>
            </a:r>
            <a:endParaRPr lang="ru-RU" sz="2000" dirty="0">
              <a:solidFill>
                <a:sysClr val="windowText" lastClr="000000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596679" y="1556792"/>
            <a:ext cx="1783860" cy="648072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ysClr val="windowText" lastClr="000000"/>
                </a:solidFill>
              </a:rPr>
              <a:t>Родители</a:t>
            </a:r>
            <a:endParaRPr lang="ru-RU" dirty="0">
              <a:solidFill>
                <a:sysClr val="windowText" lastClr="000000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2771800" y="1556792"/>
            <a:ext cx="1728192" cy="648072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Супруг(а)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4968044" y="1550419"/>
            <a:ext cx="1728192" cy="648072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ysClr val="windowText" lastClr="000000"/>
                </a:solidFill>
              </a:rPr>
              <a:t>Дети</a:t>
            </a:r>
            <a:endParaRPr lang="ru-RU" dirty="0">
              <a:solidFill>
                <a:sysClr val="windowText" lastClr="000000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6732240" y="1556792"/>
            <a:ext cx="1872208" cy="648072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ysClr val="windowText" lastClr="000000"/>
                </a:solidFill>
              </a:rPr>
              <a:t>Братья , сестры</a:t>
            </a:r>
            <a:endParaRPr lang="ru-RU" dirty="0">
              <a:solidFill>
                <a:sysClr val="windowText" lastClr="000000"/>
              </a:solidFill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1835696" y="1196752"/>
            <a:ext cx="144016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3635896" y="1340768"/>
            <a:ext cx="72008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5796136" y="1340768"/>
            <a:ext cx="72008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7524328" y="1196752"/>
            <a:ext cx="108012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971600" y="2564904"/>
            <a:ext cx="1584176" cy="648072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родители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3070176" y="2564904"/>
            <a:ext cx="1933872" cy="87046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>
                <a:solidFill>
                  <a:sysClr val="windowText" lastClr="000000"/>
                </a:solidFill>
              </a:rPr>
              <a:t>Братья , сестры</a:t>
            </a:r>
            <a:endParaRPr lang="ru-RU" dirty="0">
              <a:solidFill>
                <a:sysClr val="windowText" lastClr="000000"/>
              </a:solidFill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6084168" y="2564905"/>
            <a:ext cx="2016224" cy="72008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>
                <a:solidFill>
                  <a:sysClr val="windowText" lastClr="000000"/>
                </a:solidFill>
              </a:rPr>
              <a:t>Дети</a:t>
            </a:r>
            <a:endParaRPr lang="ru-RU" dirty="0">
              <a:solidFill>
                <a:sysClr val="windowText" lastClr="000000"/>
              </a:solidFill>
            </a:endParaRPr>
          </a:p>
        </p:txBody>
      </p:sp>
      <p:cxnSp>
        <p:nvCxnSpPr>
          <p:cNvPr id="21" name="Прямая со стрелкой 20"/>
          <p:cNvCxnSpPr>
            <a:stCxn id="8" idx="3"/>
          </p:cNvCxnSpPr>
          <p:nvPr/>
        </p:nvCxnSpPr>
        <p:spPr>
          <a:xfrm flipH="1">
            <a:off x="2195736" y="2109956"/>
            <a:ext cx="829152" cy="4549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3635896" y="2204864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4896036" y="2780928"/>
            <a:ext cx="118813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>
            <a:off x="4968044" y="2996952"/>
            <a:ext cx="111612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Скругленный прямоугольник 33"/>
          <p:cNvSpPr/>
          <p:nvPr/>
        </p:nvSpPr>
        <p:spPr>
          <a:xfrm>
            <a:off x="971600" y="4077072"/>
            <a:ext cx="7272808" cy="165618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соблюдать антикоррупционное законодательство  при возникновении личной заинтересованности </a:t>
            </a:r>
          </a:p>
          <a:p>
            <a:pPr algn="ctr"/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 выполнения   служебных обязанностей.  </a:t>
            </a:r>
          </a:p>
          <a:p>
            <a:pPr algn="ctr"/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подачи уведомления определен  приказом  </a:t>
            </a:r>
          </a:p>
          <a:p>
            <a:pPr algn="ctr"/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ГБУЗ РК «РМИАЦ» от 03.10.2017 № 58-од  </a:t>
            </a:r>
            <a:endParaRPr lang="ru-RU" sz="20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936" y="274958"/>
            <a:ext cx="7782128" cy="5836596"/>
          </a:xfrm>
        </p:spPr>
      </p:pic>
    </p:spTree>
    <p:extLst>
      <p:ext uri="{BB962C8B-B14F-4D97-AF65-F5344CB8AC3E}">
        <p14:creationId xmlns:p14="http://schemas.microsoft.com/office/powerpoint/2010/main" val="16852469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</TotalTime>
  <Words>323</Words>
  <Application>Microsoft Office PowerPoint</Application>
  <PresentationFormat>Экран (4:3)</PresentationFormat>
  <Paragraphs>35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Тема Office</vt:lpstr>
      <vt:lpstr> ГБУЗ РК «Республиканский  медицинский  информационно- аналитический центр»</vt:lpstr>
      <vt:lpstr>Ситуация  №1</vt:lpstr>
      <vt:lpstr> Ситуация  № 2 </vt:lpstr>
      <vt:lpstr>  Ситуация № 3  </vt:lpstr>
      <vt:lpstr> Ситуация  № 4  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 ЗДРАВООХРАНЕНИЯ   РЕСПУБЛИКИ КОМИ </dc:title>
  <dc:creator>Admin</dc:creator>
  <cp:lastModifiedBy>User</cp:lastModifiedBy>
  <cp:revision>58</cp:revision>
  <cp:lastPrinted>2018-11-27T09:43:14Z</cp:lastPrinted>
  <dcterms:created xsi:type="dcterms:W3CDTF">2013-11-10T10:06:46Z</dcterms:created>
  <dcterms:modified xsi:type="dcterms:W3CDTF">2018-11-27T09:46:05Z</dcterms:modified>
</cp:coreProperties>
</file>